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Alexandria" panose="020B0604020202020204" charset="-78"/>
      <p:regular r:id="rId15"/>
      <p:bold r:id="rId16"/>
    </p:embeddedFont>
    <p:embeddedFont>
      <p:font typeface="Sora" panose="020B0604020202020204" charset="0"/>
      <p:regular r:id="rId17"/>
      <p:bold r:id="rId18"/>
    </p:embeddedFont>
    <p:embeddedFont>
      <p:font typeface="DM Sans Medium" panose="020B0604020202020204" charset="0"/>
      <p:regular r:id="rId19"/>
      <p:bold r:id="rId20"/>
      <p:italic r:id="rId21"/>
      <p:boldItalic r:id="rId22"/>
    </p:embeddedFont>
    <p:embeddedFont>
      <p:font typeface="DM Sans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-1860" y="-70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1948049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665235a83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665235a83e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3665235a83e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1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5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6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7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8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9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10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758309" y="1316236"/>
            <a:ext cx="5701546" cy="712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Alexandria"/>
              <a:buNone/>
            </a:pPr>
            <a:r>
              <a:rPr lang="en-US" sz="445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IdentiPay</a:t>
            </a:r>
            <a:endParaRPr sz="4450" b="0" i="0" u="none" strike="noStrike" cap="none"/>
          </a:p>
        </p:txBody>
      </p:sp>
      <p:sp>
        <p:nvSpPr>
          <p:cNvPr id="58" name="Google Shape;58;p13"/>
          <p:cNvSpPr/>
          <p:nvPr/>
        </p:nvSpPr>
        <p:spPr>
          <a:xfrm>
            <a:off x="758309" y="2353866"/>
            <a:ext cx="7627382" cy="295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6150"/>
              <a:buFont typeface="Alexandria"/>
              <a:buNone/>
            </a:pPr>
            <a:r>
              <a:rPr lang="en-US" sz="615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Secure Face-ID Fare Payment for Baku Metro</a:t>
            </a:r>
            <a:endParaRPr sz="6150" b="0" i="0" u="none" strike="noStrike" cap="none"/>
          </a:p>
        </p:txBody>
      </p:sp>
      <p:sp>
        <p:nvSpPr>
          <p:cNvPr id="59" name="Google Shape;59;p13"/>
          <p:cNvSpPr/>
          <p:nvPr/>
        </p:nvSpPr>
        <p:spPr>
          <a:xfrm>
            <a:off x="758309" y="5629513"/>
            <a:ext cx="7627382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r>
              <a:rPr lang="en-US" sz="1700" b="1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Pilot Proposal Presentation</a:t>
            </a:r>
            <a:endParaRPr sz="1700" b="0" i="0" u="none" strike="noStrike" cap="none"/>
          </a:p>
        </p:txBody>
      </p:sp>
      <p:sp>
        <p:nvSpPr>
          <p:cNvPr id="60" name="Google Shape;60;p13"/>
          <p:cNvSpPr/>
          <p:nvPr/>
        </p:nvSpPr>
        <p:spPr>
          <a:xfrm>
            <a:off x="758309" y="6219944"/>
            <a:ext cx="762738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Transforming public transportation through secure, contactless fare collection</a:t>
            </a:r>
            <a:endParaRPr sz="1700" b="0" i="0" u="none" strike="noStrike" cap="non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6052437" y="1044416"/>
            <a:ext cx="5790900" cy="7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Alexandria"/>
              <a:buNone/>
            </a:pPr>
            <a:r>
              <a:rPr lang="en-US" sz="445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Executive Summary</a:t>
            </a:r>
            <a:endParaRPr sz="4450" b="0" i="0" u="none" strike="noStrike" cap="none"/>
          </a:p>
        </p:txBody>
      </p:sp>
      <p:sp>
        <p:nvSpPr>
          <p:cNvPr id="67" name="Google Shape;67;p14"/>
          <p:cNvSpPr/>
          <p:nvPr/>
        </p:nvSpPr>
        <p:spPr>
          <a:xfrm>
            <a:off x="6052428" y="2278150"/>
            <a:ext cx="3481200" cy="2321400"/>
          </a:xfrm>
          <a:prstGeom prst="roundRect">
            <a:avLst>
              <a:gd name="adj" fmla="val 10297"/>
            </a:avLst>
          </a:prstGeom>
          <a:solidFill>
            <a:srgbClr val="D5DCF6"/>
          </a:solidFill>
          <a:ln w="9525" cap="flat" cmpd="sng">
            <a:solidFill>
              <a:srgbClr val="BBC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6276632" y="2502344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Alexandria"/>
              <a:buNone/>
            </a:pPr>
            <a:r>
              <a:rPr lang="en-US" sz="22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Problem</a:t>
            </a:r>
            <a:endParaRPr sz="2200" b="0" i="0" u="none" strike="noStrike" cap="none"/>
          </a:p>
        </p:txBody>
      </p:sp>
      <p:sp>
        <p:nvSpPr>
          <p:cNvPr id="69" name="Google Shape;69;p14"/>
          <p:cNvSpPr/>
          <p:nvPr/>
        </p:nvSpPr>
        <p:spPr>
          <a:xfrm>
            <a:off x="6192588" y="2988476"/>
            <a:ext cx="3257100" cy="13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Passenger congestion and fare collection inefficiencies </a:t>
            </a:r>
            <a:r>
              <a:rPr lang="en-US" sz="17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mitigate </a:t>
            </a: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system capacity and user experience</a:t>
            </a:r>
            <a:endParaRPr sz="1700" b="0" i="0" u="none" strike="noStrike" cap="none"/>
          </a:p>
        </p:txBody>
      </p:sp>
      <p:sp>
        <p:nvSpPr>
          <p:cNvPr id="70" name="Google Shape;70;p14"/>
          <p:cNvSpPr/>
          <p:nvPr/>
        </p:nvSpPr>
        <p:spPr>
          <a:xfrm>
            <a:off x="9974356" y="2278149"/>
            <a:ext cx="3705600" cy="2321400"/>
          </a:xfrm>
          <a:prstGeom prst="roundRect">
            <a:avLst>
              <a:gd name="adj" fmla="val 27801"/>
            </a:avLst>
          </a:prstGeom>
          <a:solidFill>
            <a:srgbClr val="D5DCF6"/>
          </a:solidFill>
          <a:ln w="9525" cap="flat" cmpd="sng">
            <a:solidFill>
              <a:srgbClr val="BBC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10198551" y="2502344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Alexandria"/>
              <a:buNone/>
            </a:pPr>
            <a:r>
              <a:rPr lang="en-US" sz="22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Solution</a:t>
            </a:r>
            <a:endParaRPr sz="2200" b="0" i="0" u="none" strike="noStrike" cap="none"/>
          </a:p>
        </p:txBody>
      </p:sp>
      <p:sp>
        <p:nvSpPr>
          <p:cNvPr id="72" name="Google Shape;72;p14"/>
          <p:cNvSpPr/>
          <p:nvPr/>
        </p:nvSpPr>
        <p:spPr>
          <a:xfrm>
            <a:off x="10198551" y="2988476"/>
            <a:ext cx="3257100" cy="13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Face-ID recognition system enabling seamless check-in/out without physical cards or tickets</a:t>
            </a:r>
            <a:endParaRPr sz="1700" b="0" i="0" u="none" strike="noStrike" cap="none"/>
          </a:p>
        </p:txBody>
      </p:sp>
      <p:sp>
        <p:nvSpPr>
          <p:cNvPr id="73" name="Google Shape;73;p14"/>
          <p:cNvSpPr/>
          <p:nvPr/>
        </p:nvSpPr>
        <p:spPr>
          <a:xfrm>
            <a:off x="6052437" y="5320350"/>
            <a:ext cx="7627500" cy="1627800"/>
          </a:xfrm>
          <a:prstGeom prst="roundRect">
            <a:avLst>
              <a:gd name="adj" fmla="val 50000"/>
            </a:avLst>
          </a:prstGeom>
          <a:solidFill>
            <a:srgbClr val="D5DCF6"/>
          </a:solidFill>
          <a:ln w="9525" cap="flat" cmpd="sng">
            <a:solidFill>
              <a:srgbClr val="BBC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9260207" y="5494666"/>
            <a:ext cx="10653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Alexandria"/>
              <a:buNone/>
            </a:pPr>
            <a:r>
              <a:rPr lang="en-US" sz="22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Impact</a:t>
            </a:r>
            <a:endParaRPr sz="2200" b="0" i="0" u="none" strike="noStrike" cap="none"/>
          </a:p>
        </p:txBody>
      </p:sp>
      <p:sp>
        <p:nvSpPr>
          <p:cNvPr id="75" name="Google Shape;75;p14"/>
          <p:cNvSpPr/>
          <p:nvPr/>
        </p:nvSpPr>
        <p:spPr>
          <a:xfrm>
            <a:off x="6276632" y="6030677"/>
            <a:ext cx="7179000" cy="6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Faster boarding, reduced operational costs, and enhanced passenger satisfaction across the network</a:t>
            </a:r>
            <a:endParaRPr sz="1700" b="0" i="0" u="none" strike="noStrike" cap="none"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/>
          <p:nvPr/>
        </p:nvSpPr>
        <p:spPr>
          <a:xfrm>
            <a:off x="200099" y="7596166"/>
            <a:ext cx="5790900" cy="7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Alexandria"/>
              <a:buNone/>
            </a:pPr>
            <a:r>
              <a:rPr lang="en-US" sz="2850">
                <a:solidFill>
                  <a:srgbClr val="E7EEF9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Movie: </a:t>
            </a:r>
            <a:r>
              <a:rPr lang="en-US" sz="2850" b="1">
                <a:solidFill>
                  <a:srgbClr val="E7EEF9"/>
                </a:solidFill>
                <a:latin typeface="DM Sans"/>
                <a:ea typeface="DM Sans"/>
                <a:cs typeface="DM Sans"/>
                <a:sym typeface="DM Sans"/>
              </a:rPr>
              <a:t>Minority Report</a:t>
            </a:r>
            <a:r>
              <a:rPr lang="en-US" sz="2850">
                <a:solidFill>
                  <a:srgbClr val="E7EEF9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, </a:t>
            </a:r>
            <a:r>
              <a:rPr lang="en-US" sz="2850" i="1">
                <a:solidFill>
                  <a:srgbClr val="E7EEF9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2002</a:t>
            </a:r>
            <a:endParaRPr sz="2850" i="1" u="none" strike="noStrike" cap="none">
              <a:solidFill>
                <a:srgbClr val="E7EEF9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758309" y="975717"/>
            <a:ext cx="7627382" cy="1425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Alexandria"/>
              <a:buNone/>
            </a:pPr>
            <a:r>
              <a:rPr lang="en-US" sz="445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Current Passenger Challenges</a:t>
            </a:r>
            <a:endParaRPr sz="4450" b="0" i="0" u="none" strike="noStrike" cap="none"/>
          </a:p>
        </p:txBody>
      </p:sp>
      <p:sp>
        <p:nvSpPr>
          <p:cNvPr id="85" name="Google Shape;85;p15"/>
          <p:cNvSpPr/>
          <p:nvPr/>
        </p:nvSpPr>
        <p:spPr>
          <a:xfrm>
            <a:off x="758309" y="2942630"/>
            <a:ext cx="3420904" cy="427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415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650"/>
              <a:buFont typeface="Alexandria"/>
              <a:buNone/>
            </a:pPr>
            <a:r>
              <a:rPr lang="en-US" sz="265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Station Bottlenecks</a:t>
            </a:r>
            <a:endParaRPr sz="2650" b="0" i="0" u="none" strike="noStrike" cap="none"/>
          </a:p>
        </p:txBody>
      </p:sp>
      <p:sp>
        <p:nvSpPr>
          <p:cNvPr id="86" name="Google Shape;86;p15"/>
          <p:cNvSpPr/>
          <p:nvPr/>
        </p:nvSpPr>
        <p:spPr>
          <a:xfrm>
            <a:off x="758309" y="3586758"/>
            <a:ext cx="354937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Char char="•"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Long queues at turnstiles during peak hours</a:t>
            </a:r>
            <a:endParaRPr sz="1700" b="0" i="0" u="none" strike="noStrike" cap="none"/>
          </a:p>
        </p:txBody>
      </p:sp>
      <p:sp>
        <p:nvSpPr>
          <p:cNvPr id="87" name="Google Shape;87;p15"/>
          <p:cNvSpPr/>
          <p:nvPr/>
        </p:nvSpPr>
        <p:spPr>
          <a:xfrm>
            <a:off x="758309" y="4355902"/>
            <a:ext cx="354937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Char char="•"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Card malfunctions causing delays</a:t>
            </a:r>
            <a:endParaRPr sz="1700" b="0" i="0" u="none" strike="noStrike" cap="none"/>
          </a:p>
        </p:txBody>
      </p:sp>
      <p:sp>
        <p:nvSpPr>
          <p:cNvPr id="88" name="Google Shape;88;p15"/>
          <p:cNvSpPr/>
          <p:nvPr/>
        </p:nvSpPr>
        <p:spPr>
          <a:xfrm>
            <a:off x="758309" y="5125045"/>
            <a:ext cx="3549372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Char char="•"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Lost or forgotten fare cards</a:t>
            </a:r>
            <a:endParaRPr sz="1700" b="0" i="0" u="none" strike="noStrike" cap="none"/>
          </a:p>
        </p:txBody>
      </p:sp>
      <p:sp>
        <p:nvSpPr>
          <p:cNvPr id="89" name="Google Shape;89;p15"/>
          <p:cNvSpPr/>
          <p:nvPr/>
        </p:nvSpPr>
        <p:spPr>
          <a:xfrm>
            <a:off x="758309" y="5547479"/>
            <a:ext cx="354937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Char char="•"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Tourist confusion with payment systems</a:t>
            </a:r>
            <a:endParaRPr sz="1700" b="0" i="0" u="none" strike="noStrike" cap="none"/>
          </a:p>
        </p:txBody>
      </p:sp>
      <p:sp>
        <p:nvSpPr>
          <p:cNvPr id="90" name="Google Shape;90;p15"/>
          <p:cNvSpPr/>
          <p:nvPr/>
        </p:nvSpPr>
        <p:spPr>
          <a:xfrm>
            <a:off x="4843939" y="2942630"/>
            <a:ext cx="3420904" cy="427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415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650"/>
              <a:buFont typeface="Alexandria"/>
              <a:buNone/>
            </a:pPr>
            <a:r>
              <a:rPr lang="en-US" sz="265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Operational Impact</a:t>
            </a:r>
            <a:endParaRPr sz="2650" b="0" i="0" u="none" strike="noStrike" cap="none"/>
          </a:p>
        </p:txBody>
      </p:sp>
      <p:sp>
        <p:nvSpPr>
          <p:cNvPr id="91" name="Google Shape;91;p15"/>
          <p:cNvSpPr/>
          <p:nvPr/>
        </p:nvSpPr>
        <p:spPr>
          <a:xfrm>
            <a:off x="4843939" y="3586758"/>
            <a:ext cx="354937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Char char="•"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Reduced throughput capacity</a:t>
            </a:r>
            <a:endParaRPr sz="1700" b="0" i="0" u="none" strike="noStrike" cap="none"/>
          </a:p>
        </p:txBody>
      </p:sp>
      <p:sp>
        <p:nvSpPr>
          <p:cNvPr id="92" name="Google Shape;92;p15"/>
          <p:cNvSpPr/>
          <p:nvPr/>
        </p:nvSpPr>
        <p:spPr>
          <a:xfrm>
            <a:off x="4843939" y="4355902"/>
            <a:ext cx="3549372" cy="346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Char char="•"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Increased maintenance costs</a:t>
            </a:r>
            <a:endParaRPr sz="1700" b="0" i="0" u="none" strike="noStrike" cap="none"/>
          </a:p>
        </p:txBody>
      </p:sp>
      <p:sp>
        <p:nvSpPr>
          <p:cNvPr id="93" name="Google Shape;93;p15"/>
          <p:cNvSpPr/>
          <p:nvPr/>
        </p:nvSpPr>
        <p:spPr>
          <a:xfrm>
            <a:off x="4843939" y="4778335"/>
            <a:ext cx="354937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Char char="•"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Revenue leakage from fare evasion</a:t>
            </a:r>
            <a:endParaRPr sz="1700" b="0" i="0" u="none" strike="noStrike" cap="none"/>
          </a:p>
        </p:txBody>
      </p:sp>
      <p:sp>
        <p:nvSpPr>
          <p:cNvPr id="94" name="Google Shape;94;p15"/>
          <p:cNvSpPr/>
          <p:nvPr/>
        </p:nvSpPr>
        <p:spPr>
          <a:xfrm>
            <a:off x="4843939" y="5547479"/>
            <a:ext cx="354937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Char char="•"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Staff time managing payment issues</a:t>
            </a:r>
            <a:endParaRPr sz="1700" b="0" i="0" u="none" strike="noStrike" cap="none"/>
          </a:p>
        </p:txBody>
      </p:sp>
      <p:sp>
        <p:nvSpPr>
          <p:cNvPr id="95" name="Google Shape;95;p15"/>
          <p:cNvSpPr/>
          <p:nvPr/>
        </p:nvSpPr>
        <p:spPr>
          <a:xfrm>
            <a:off x="758309" y="6560344"/>
            <a:ext cx="7627382" cy="693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These friction points create cascading delays affecting the entire network's efficiency and passenger satisfaction.</a:t>
            </a:r>
            <a:endParaRPr sz="1700" b="0" i="0" u="none" strike="noStrike" cap="none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/>
          <p:nvPr/>
        </p:nvSpPr>
        <p:spPr>
          <a:xfrm>
            <a:off x="852384" y="840412"/>
            <a:ext cx="6313200" cy="7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Alexandria"/>
              <a:buNone/>
            </a:pPr>
            <a:r>
              <a:rPr lang="en-US" sz="445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Introducing </a:t>
            </a:r>
            <a:r>
              <a:rPr lang="en-US" sz="4450" b="1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IdentiPay</a:t>
            </a:r>
            <a:endParaRPr sz="4450" b="1" i="0" u="none" strike="noStrike" cap="none"/>
          </a:p>
        </p:txBody>
      </p:sp>
      <p:pic>
        <p:nvPicPr>
          <p:cNvPr id="102" name="Google Shape;102;p1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6984" y="2192717"/>
            <a:ext cx="649962" cy="64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/>
          <p:nvPr/>
        </p:nvSpPr>
        <p:spPr>
          <a:xfrm>
            <a:off x="2288619" y="2339578"/>
            <a:ext cx="28557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Alexandria"/>
              <a:buNone/>
            </a:pPr>
            <a:r>
              <a:rPr lang="en-US" sz="22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Instant Recognition</a:t>
            </a:r>
            <a:endParaRPr sz="2200" b="0" i="0" u="none" strike="noStrike" cap="none"/>
          </a:p>
        </p:txBody>
      </p:sp>
      <p:sp>
        <p:nvSpPr>
          <p:cNvPr id="104" name="Google Shape;104;p16"/>
          <p:cNvSpPr/>
          <p:nvPr/>
        </p:nvSpPr>
        <p:spPr>
          <a:xfrm>
            <a:off x="2288619" y="2825710"/>
            <a:ext cx="6706800" cy="6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Sub-second face identification enables walk-through entry without stopping or fumbling for cards</a:t>
            </a:r>
            <a:endParaRPr sz="1700" b="0" i="0" u="none" strike="noStrike" cap="none"/>
          </a:p>
        </p:txBody>
      </p:sp>
      <p:pic>
        <p:nvPicPr>
          <p:cNvPr id="105" name="Google Shape;105;p1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53847" y="3952399"/>
            <a:ext cx="649962" cy="64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/>
          <p:nvPr/>
        </p:nvSpPr>
        <p:spPr>
          <a:xfrm>
            <a:off x="2288619" y="4135160"/>
            <a:ext cx="29718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Alexandria"/>
              <a:buNone/>
            </a:pPr>
            <a:r>
              <a:rPr lang="en-US" sz="22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Bank-Grade Security</a:t>
            </a:r>
            <a:endParaRPr sz="2200" b="0" i="0" u="none" strike="noStrike" cap="none"/>
          </a:p>
        </p:txBody>
      </p:sp>
      <p:sp>
        <p:nvSpPr>
          <p:cNvPr id="107" name="Google Shape;107;p16"/>
          <p:cNvSpPr/>
          <p:nvPr/>
        </p:nvSpPr>
        <p:spPr>
          <a:xfrm>
            <a:off x="2288619" y="4621292"/>
            <a:ext cx="6706800" cy="6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Advanced encryption and non-reversible biometric embeddings protect passenger privacy</a:t>
            </a:r>
            <a:endParaRPr sz="1700" b="0" i="0" u="none" strike="noStrike" cap="none"/>
          </a:p>
        </p:txBody>
      </p:sp>
      <p:pic>
        <p:nvPicPr>
          <p:cNvPr id="108" name="Google Shape;108;p1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65431" y="5747980"/>
            <a:ext cx="649962" cy="64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2288619" y="5930741"/>
            <a:ext cx="28506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Alexandria"/>
              <a:buNone/>
            </a:pPr>
            <a:r>
              <a:rPr lang="en-US" sz="22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Mobile Integration</a:t>
            </a:r>
            <a:endParaRPr sz="2200" b="0" i="0" u="none" strike="noStrike" cap="none"/>
          </a:p>
        </p:txBody>
      </p:sp>
      <p:sp>
        <p:nvSpPr>
          <p:cNvPr id="110" name="Google Shape;110;p16"/>
          <p:cNvSpPr/>
          <p:nvPr/>
        </p:nvSpPr>
        <p:spPr>
          <a:xfrm>
            <a:off x="2288619" y="6416873"/>
            <a:ext cx="6706800" cy="6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Simple enrollment through mobile app with automatic fare calculation and digital receipts</a:t>
            </a:r>
            <a:endParaRPr sz="1700" b="0" i="0" u="none" strike="noStrike" cap="none"/>
          </a:p>
        </p:txBody>
      </p:sp>
      <p:sp>
        <p:nvSpPr>
          <p:cNvPr id="111" name="Google Shape;111;p16"/>
          <p:cNvSpPr/>
          <p:nvPr/>
        </p:nvSpPr>
        <p:spPr>
          <a:xfrm>
            <a:off x="7680950" y="4852313"/>
            <a:ext cx="3085800" cy="40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"/>
              <a:buNone/>
            </a:pPr>
            <a:endParaRPr sz="35500" b="0" i="0" u="none" strike="noStrike" cap="none" dirty="0">
              <a:solidFill>
                <a:srgbClr val="FFFAFA"/>
              </a:solidFill>
            </a:endParaRPr>
          </a:p>
        </p:txBody>
      </p:sp>
      <p:pic>
        <p:nvPicPr>
          <p:cNvPr id="112" name="Google Shape;112;p16" title="ChatGPT Image Sep 25, 2025, 11_15_12 A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72476" y="2338075"/>
            <a:ext cx="5330181" cy="35534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3250">
        <p15:prstTrans prst="curtains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/>
          <p:nvPr/>
        </p:nvSpPr>
        <p:spPr>
          <a:xfrm>
            <a:off x="695563" y="680442"/>
            <a:ext cx="7613809" cy="653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100"/>
              <a:buFont typeface="Alexandria"/>
              <a:buNone/>
            </a:pPr>
            <a:r>
              <a:rPr lang="en-US" sz="410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Seamless Passenger Journey</a:t>
            </a:r>
            <a:endParaRPr sz="4100" b="0" i="0" u="none" strike="noStrike" cap="none"/>
          </a:p>
        </p:txBody>
      </p:sp>
      <p:pic>
        <p:nvPicPr>
          <p:cNvPr id="119" name="Google Shape;119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5563" y="1632228"/>
            <a:ext cx="993577" cy="147923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/>
          <p:nvPr/>
        </p:nvSpPr>
        <p:spPr>
          <a:xfrm>
            <a:off x="1887855" y="1830943"/>
            <a:ext cx="2614970" cy="326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50"/>
              <a:buFont typeface="Alexandria"/>
              <a:buNone/>
            </a:pPr>
            <a:r>
              <a:rPr lang="en-US" sz="205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Enrollment</a:t>
            </a:r>
            <a:endParaRPr sz="2050" b="0" i="0" u="none" strike="noStrike" cap="none"/>
          </a:p>
        </p:txBody>
      </p:sp>
      <p:sp>
        <p:nvSpPr>
          <p:cNvPr id="121" name="Google Shape;121;p17"/>
          <p:cNvSpPr/>
          <p:nvPr/>
        </p:nvSpPr>
        <p:spPr>
          <a:xfrm>
            <a:off x="1887855" y="2276951"/>
            <a:ext cx="6560582" cy="63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50"/>
              <a:buFont typeface="Sora"/>
              <a:buNone/>
            </a:pPr>
            <a:r>
              <a:rPr lang="en-US" sz="15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Quick 30-second registration via mobile app with identity verification</a:t>
            </a:r>
            <a:endParaRPr sz="1550" b="0" i="0" u="none" strike="noStrike" cap="none"/>
          </a:p>
        </p:txBody>
      </p:sp>
      <p:pic>
        <p:nvPicPr>
          <p:cNvPr id="122" name="Google Shape;122;p1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5563" y="3111460"/>
            <a:ext cx="993577" cy="147923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7"/>
          <p:cNvSpPr/>
          <p:nvPr/>
        </p:nvSpPr>
        <p:spPr>
          <a:xfrm>
            <a:off x="1887855" y="3310176"/>
            <a:ext cx="2614970" cy="326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50"/>
              <a:buFont typeface="Alexandria"/>
              <a:buNone/>
            </a:pPr>
            <a:r>
              <a:rPr lang="en-US" sz="205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Entry Recognition</a:t>
            </a:r>
            <a:endParaRPr sz="2050" b="0" i="0" u="none" strike="noStrike" cap="none"/>
          </a:p>
        </p:txBody>
      </p:sp>
      <p:sp>
        <p:nvSpPr>
          <p:cNvPr id="124" name="Google Shape;124;p17"/>
          <p:cNvSpPr/>
          <p:nvPr/>
        </p:nvSpPr>
        <p:spPr>
          <a:xfrm>
            <a:off x="1887855" y="3756184"/>
            <a:ext cx="6560582" cy="63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50"/>
              <a:buFont typeface="Sora"/>
              <a:buNone/>
            </a:pPr>
            <a:r>
              <a:rPr lang="en-US" sz="15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Walk through turnstile as cameras identify passenger and record entry</a:t>
            </a:r>
            <a:endParaRPr sz="1550" b="0" i="0" u="none" strike="noStrike" cap="none"/>
          </a:p>
        </p:txBody>
      </p:sp>
      <p:pic>
        <p:nvPicPr>
          <p:cNvPr id="125" name="Google Shape;125;p1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5563" y="4590693"/>
            <a:ext cx="993577" cy="147923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/>
          <p:nvPr/>
        </p:nvSpPr>
        <p:spPr>
          <a:xfrm>
            <a:off x="1887855" y="4789408"/>
            <a:ext cx="2614970" cy="326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50"/>
              <a:buFont typeface="Alexandria"/>
              <a:buNone/>
            </a:pPr>
            <a:r>
              <a:rPr lang="en-US" sz="205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Travel</a:t>
            </a:r>
            <a:endParaRPr sz="2050" b="0" i="0" u="none" strike="noStrike" cap="none"/>
          </a:p>
        </p:txBody>
      </p:sp>
      <p:sp>
        <p:nvSpPr>
          <p:cNvPr id="127" name="Google Shape;127;p17"/>
          <p:cNvSpPr/>
          <p:nvPr/>
        </p:nvSpPr>
        <p:spPr>
          <a:xfrm>
            <a:off x="1887855" y="5235416"/>
            <a:ext cx="6560582" cy="63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50"/>
              <a:buFont typeface="Sora"/>
              <a:buNone/>
            </a:pPr>
            <a:r>
              <a:rPr lang="en-US" sz="15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Enjoy journey while system calculates optimal fare based on actual route</a:t>
            </a:r>
            <a:endParaRPr sz="1550" b="0" i="0" u="none" strike="noStrike" cap="none"/>
          </a:p>
        </p:txBody>
      </p:sp>
      <p:pic>
        <p:nvPicPr>
          <p:cNvPr id="128" name="Google Shape;128;p17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5563" y="6069925"/>
            <a:ext cx="993577" cy="1479233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/>
          <p:nvPr/>
        </p:nvSpPr>
        <p:spPr>
          <a:xfrm>
            <a:off x="1887855" y="6268641"/>
            <a:ext cx="2614970" cy="326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50"/>
              <a:buFont typeface="Alexandria"/>
              <a:buNone/>
            </a:pPr>
            <a:r>
              <a:rPr lang="en-US" sz="205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Exit &amp; Receipt</a:t>
            </a:r>
            <a:endParaRPr sz="2050" b="0" i="0" u="none" strike="noStrike" cap="none"/>
          </a:p>
        </p:txBody>
      </p:sp>
      <p:sp>
        <p:nvSpPr>
          <p:cNvPr id="130" name="Google Shape;130;p17"/>
          <p:cNvSpPr/>
          <p:nvPr/>
        </p:nvSpPr>
        <p:spPr>
          <a:xfrm>
            <a:off x="1887855" y="6714649"/>
            <a:ext cx="6560582" cy="63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50"/>
              <a:buFont typeface="Sora"/>
              <a:buNone/>
            </a:pPr>
            <a:r>
              <a:rPr lang="en-US" sz="15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Automatic recognition at exit with instant digital receipt and payment</a:t>
            </a:r>
            <a:endParaRPr sz="1550" b="0" i="0" u="none" strike="noStrike" cap="none"/>
          </a:p>
        </p:txBody>
      </p:sp>
      <p:pic>
        <p:nvPicPr>
          <p:cNvPr id="131" name="Google Shape;131;p17"/>
          <p:cNvPicPr preferRelativeResize="0"/>
          <p:nvPr/>
        </p:nvPicPr>
        <p:blipFill rotWithShape="1">
          <a:blip r:embed="rId7">
            <a:alphaModFix/>
          </a:blip>
          <a:srcRect l="10474" t="12929" r="10474" b="12936"/>
          <a:stretch/>
        </p:blipFill>
        <p:spPr>
          <a:xfrm>
            <a:off x="8920450" y="-3"/>
            <a:ext cx="5852772" cy="82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/>
          <p:nvPr/>
        </p:nvSpPr>
        <p:spPr>
          <a:xfrm>
            <a:off x="2209122" y="477400"/>
            <a:ext cx="101379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500"/>
              <a:buFont typeface="Alexandria"/>
              <a:buNone/>
            </a:pPr>
            <a:r>
              <a:rPr lang="en-US" sz="430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System Architecture Overview</a:t>
            </a:r>
            <a:endParaRPr sz="4300" b="0" i="0" u="none" strike="noStrike" cap="none"/>
          </a:p>
        </p:txBody>
      </p:sp>
      <p:pic>
        <p:nvPicPr>
          <p:cNvPr id="138" name="Google Shape;138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93858" y="1231037"/>
            <a:ext cx="7191137" cy="57084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8"/>
          <p:cNvSpPr/>
          <p:nvPr/>
        </p:nvSpPr>
        <p:spPr>
          <a:xfrm>
            <a:off x="6581787" y="3579356"/>
            <a:ext cx="1392600" cy="9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lexandria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lexandria"/>
                <a:ea typeface="Alexandria"/>
                <a:cs typeface="Alexandria"/>
                <a:sym typeface="Alexandria"/>
              </a:rPr>
              <a:t>Turnstile Vision System</a:t>
            </a:r>
            <a:endParaRPr sz="1400" b="0" i="0" u="none" strike="noStrike" cap="none">
              <a:solidFill>
                <a:srgbClr val="FFFFFF"/>
              </a:solidFill>
              <a:latin typeface="Alexandria"/>
              <a:ea typeface="Alexandria"/>
              <a:cs typeface="Alexandria"/>
              <a:sym typeface="Alexandria"/>
            </a:endParaRPr>
          </a:p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lexandria"/>
              <a:buNone/>
            </a:pPr>
            <a:r>
              <a:rPr lang="en-US">
                <a:solidFill>
                  <a:srgbClr val="FFFFFF"/>
                </a:solidFill>
                <a:latin typeface="Alexandria"/>
                <a:ea typeface="Alexandria"/>
                <a:cs typeface="Alexandria"/>
                <a:sym typeface="Alexandria"/>
              </a:rPr>
              <a:t>for Paying System</a:t>
            </a:r>
            <a:endParaRPr>
              <a:solidFill>
                <a:srgbClr val="FFFFFF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sp>
        <p:nvSpPr>
          <p:cNvPr id="140" name="Google Shape;140;p18"/>
          <p:cNvSpPr/>
          <p:nvPr/>
        </p:nvSpPr>
        <p:spPr>
          <a:xfrm>
            <a:off x="7905095" y="1615573"/>
            <a:ext cx="19224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00"/>
              <a:buFont typeface="Alexandri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Camera Capture</a:t>
            </a:r>
            <a:endParaRPr sz="1700" b="0" i="0" u="none" strike="noStrike" cap="none"/>
          </a:p>
        </p:txBody>
      </p:sp>
      <p:sp>
        <p:nvSpPr>
          <p:cNvPr id="141" name="Google Shape;141;p18"/>
          <p:cNvSpPr/>
          <p:nvPr/>
        </p:nvSpPr>
        <p:spPr>
          <a:xfrm>
            <a:off x="7905095" y="2321809"/>
            <a:ext cx="1922400" cy="4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050"/>
              <a:buFont typeface="Sora"/>
              <a:buNone/>
            </a:pPr>
            <a:r>
              <a:rPr lang="en-US" sz="10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Turnstile-mounted video feeds</a:t>
            </a:r>
            <a:endParaRPr sz="1050" b="0" i="0" u="none" strike="noStrike" cap="none"/>
          </a:p>
        </p:txBody>
      </p:sp>
      <p:sp>
        <p:nvSpPr>
          <p:cNvPr id="142" name="Google Shape;142;p18"/>
          <p:cNvSpPr/>
          <p:nvPr/>
        </p:nvSpPr>
        <p:spPr>
          <a:xfrm>
            <a:off x="4700606" y="1615573"/>
            <a:ext cx="19224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00"/>
              <a:buFont typeface="Alexandria"/>
              <a:buNone/>
            </a:pPr>
            <a:r>
              <a:rPr lang="en-US" sz="16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Billing Integration</a:t>
            </a:r>
            <a:endParaRPr sz="1600" b="0" i="0" u="none" strike="noStrike" cap="none"/>
          </a:p>
        </p:txBody>
      </p:sp>
      <p:sp>
        <p:nvSpPr>
          <p:cNvPr id="143" name="Google Shape;143;p18"/>
          <p:cNvSpPr/>
          <p:nvPr/>
        </p:nvSpPr>
        <p:spPr>
          <a:xfrm>
            <a:off x="4700606" y="2321809"/>
            <a:ext cx="1922400" cy="4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050"/>
              <a:buFont typeface="Sora"/>
              <a:buNone/>
            </a:pPr>
            <a:r>
              <a:rPr lang="en-US" sz="12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Usage records</a:t>
            </a:r>
            <a:endParaRPr sz="1250">
              <a:solidFill>
                <a:srgbClr val="3B3535"/>
              </a:solidFill>
              <a:latin typeface="Sora"/>
              <a:ea typeface="Sora"/>
              <a:cs typeface="Sora"/>
              <a:sym typeface="Sora"/>
            </a:endParaRPr>
          </a:p>
          <a:p>
            <a:pPr marL="0" marR="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050"/>
              <a:buFont typeface="Sora"/>
              <a:buNone/>
            </a:pPr>
            <a:r>
              <a:rPr lang="en-US" sz="12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and invoicing</a:t>
            </a:r>
            <a:endParaRPr sz="1250" b="0" i="0" u="none" strike="noStrike" cap="none"/>
          </a:p>
        </p:txBody>
      </p:sp>
      <p:sp>
        <p:nvSpPr>
          <p:cNvPr id="144" name="Google Shape;144;p18"/>
          <p:cNvSpPr/>
          <p:nvPr/>
        </p:nvSpPr>
        <p:spPr>
          <a:xfrm>
            <a:off x="4700606" y="5522029"/>
            <a:ext cx="19224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00"/>
              <a:buFont typeface="Alexandria"/>
              <a:buNone/>
            </a:pPr>
            <a:r>
              <a:rPr lang="en-US" sz="14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Backend APIs</a:t>
            </a:r>
            <a:endParaRPr sz="1400" b="0" i="0" u="none" strike="noStrike" cap="none"/>
          </a:p>
        </p:txBody>
      </p:sp>
      <p:sp>
        <p:nvSpPr>
          <p:cNvPr id="145" name="Google Shape;145;p18"/>
          <p:cNvSpPr/>
          <p:nvPr/>
        </p:nvSpPr>
        <p:spPr>
          <a:xfrm>
            <a:off x="4700606" y="5917173"/>
            <a:ext cx="1922400" cy="4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050"/>
              <a:buFont typeface="Sora"/>
              <a:buNone/>
            </a:pPr>
            <a:r>
              <a:rPr lang="en-US" sz="10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Authentication and event handling</a:t>
            </a:r>
            <a:endParaRPr sz="1050" b="0" i="0" u="none" strike="noStrike" cap="none"/>
          </a:p>
        </p:txBody>
      </p:sp>
      <p:sp>
        <p:nvSpPr>
          <p:cNvPr id="146" name="Google Shape;146;p18"/>
          <p:cNvSpPr/>
          <p:nvPr/>
        </p:nvSpPr>
        <p:spPr>
          <a:xfrm>
            <a:off x="7905101" y="5456771"/>
            <a:ext cx="19224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00"/>
              <a:buFont typeface="Alexandria"/>
              <a:buNone/>
            </a:pPr>
            <a:r>
              <a:rPr lang="en-US" sz="14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Local Event Route</a:t>
            </a:r>
            <a:r>
              <a:rPr lang="en-US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r</a:t>
            </a:r>
            <a:endParaRPr sz="1400" b="0" i="0" u="none" strike="noStrike" cap="none"/>
          </a:p>
        </p:txBody>
      </p:sp>
      <p:sp>
        <p:nvSpPr>
          <p:cNvPr id="147" name="Google Shape;147;p18"/>
          <p:cNvSpPr/>
          <p:nvPr/>
        </p:nvSpPr>
        <p:spPr>
          <a:xfrm>
            <a:off x="7905095" y="5851935"/>
            <a:ext cx="1922400" cy="4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050"/>
              <a:buFont typeface="Sora"/>
              <a:buNone/>
            </a:pPr>
            <a:r>
              <a:rPr lang="en-US" sz="10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Prepares events for transmission</a:t>
            </a:r>
            <a:endParaRPr sz="1050" b="0" i="0" u="none" strike="noStrike" cap="none"/>
          </a:p>
        </p:txBody>
      </p:sp>
      <p:sp>
        <p:nvSpPr>
          <p:cNvPr id="148" name="Google Shape;148;p18"/>
          <p:cNvSpPr/>
          <p:nvPr/>
        </p:nvSpPr>
        <p:spPr>
          <a:xfrm>
            <a:off x="8598526" y="3346687"/>
            <a:ext cx="19647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00"/>
              <a:buFont typeface="Alexandri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Edge Inference Unit</a:t>
            </a:r>
            <a:endParaRPr sz="1700" b="0" i="0" u="none" strike="noStrike" cap="none"/>
          </a:p>
        </p:txBody>
      </p:sp>
      <p:sp>
        <p:nvSpPr>
          <p:cNvPr id="149" name="Google Shape;149;p18"/>
          <p:cNvSpPr/>
          <p:nvPr/>
        </p:nvSpPr>
        <p:spPr>
          <a:xfrm>
            <a:off x="8598526" y="4108951"/>
            <a:ext cx="19647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050"/>
              <a:buFont typeface="Sora"/>
              <a:buNone/>
            </a:pPr>
            <a:r>
              <a:rPr lang="en-US" sz="10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Real-time face detection &amp; inference</a:t>
            </a:r>
            <a:endParaRPr sz="1050" b="0" i="0" u="none" strike="noStrike" cap="none"/>
          </a:p>
        </p:txBody>
      </p:sp>
      <p:sp>
        <p:nvSpPr>
          <p:cNvPr id="150" name="Google Shape;150;p18"/>
          <p:cNvSpPr/>
          <p:nvPr/>
        </p:nvSpPr>
        <p:spPr>
          <a:xfrm>
            <a:off x="3996669" y="3335154"/>
            <a:ext cx="19647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00"/>
              <a:buFont typeface="Alexandria"/>
              <a:buNone/>
            </a:pPr>
            <a:r>
              <a:rPr lang="en-US" sz="17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Biometric Database</a:t>
            </a:r>
            <a:endParaRPr sz="1700" b="0" i="0" u="none" strike="noStrike" cap="none"/>
          </a:p>
        </p:txBody>
      </p:sp>
      <p:sp>
        <p:nvSpPr>
          <p:cNvPr id="151" name="Google Shape;151;p18"/>
          <p:cNvSpPr/>
          <p:nvPr/>
        </p:nvSpPr>
        <p:spPr>
          <a:xfrm>
            <a:off x="3996669" y="4181463"/>
            <a:ext cx="1964700" cy="4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050"/>
              <a:buFont typeface="Sora"/>
              <a:buNone/>
            </a:pPr>
            <a:r>
              <a:rPr lang="en-US" sz="10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Secure identity matching</a:t>
            </a:r>
            <a:endParaRPr sz="1050" b="0" i="0" u="none" strike="noStrike" cap="none"/>
          </a:p>
        </p:txBody>
      </p:sp>
      <p:sp>
        <p:nvSpPr>
          <p:cNvPr id="152" name="Google Shape;152;p18"/>
          <p:cNvSpPr/>
          <p:nvPr/>
        </p:nvSpPr>
        <p:spPr>
          <a:xfrm>
            <a:off x="3314882" y="7131536"/>
            <a:ext cx="7949100" cy="8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5384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300"/>
              <a:buFont typeface="Sora"/>
              <a:buNone/>
            </a:pPr>
            <a:r>
              <a:rPr lang="en-US" sz="130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The system leverages edge computing for real-time processing while maintaining secure cloud connectivity for billing and analytics. Distributed architecture ensures 99.9% uptime reliability.</a:t>
            </a:r>
            <a:endParaRPr sz="1300" b="0" i="0" u="none" strike="noStrike" cap="none"/>
          </a:p>
        </p:txBody>
      </p:sp>
    </p:spTree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9"/>
          <p:cNvSpPr/>
          <p:nvPr/>
        </p:nvSpPr>
        <p:spPr>
          <a:xfrm>
            <a:off x="657106" y="797123"/>
            <a:ext cx="7272576" cy="617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850"/>
              <a:buFont typeface="Alexandria"/>
              <a:buNone/>
            </a:pPr>
            <a:r>
              <a:rPr lang="en-US" sz="3850" b="0" i="0" u="none" strike="noStrike" cap="none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rPr>
              <a:t>Privacy &amp; Security Excellence</a:t>
            </a:r>
            <a:endParaRPr sz="3850" b="0" i="0" u="none" strike="noStrike" cap="none"/>
          </a:p>
        </p:txBody>
      </p:sp>
      <p:sp>
        <p:nvSpPr>
          <p:cNvPr id="160" name="Google Shape;160;p19"/>
          <p:cNvSpPr/>
          <p:nvPr/>
        </p:nvSpPr>
        <p:spPr>
          <a:xfrm>
            <a:off x="657106" y="1696283"/>
            <a:ext cx="7829788" cy="1143000"/>
          </a:xfrm>
          <a:prstGeom prst="roundRect">
            <a:avLst>
              <a:gd name="adj" fmla="val 9600"/>
            </a:avLst>
          </a:prstGeom>
          <a:solidFill>
            <a:srgbClr val="FFFAFA"/>
          </a:solidFill>
          <a:ln w="22850" cap="flat" cmpd="sng">
            <a:solidFill>
              <a:srgbClr val="BBC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634246" y="1696283"/>
            <a:ext cx="91440" cy="1143000"/>
          </a:xfrm>
          <a:prstGeom prst="roundRect">
            <a:avLst>
              <a:gd name="adj" fmla="val 86248"/>
            </a:avLst>
          </a:prstGeom>
          <a:solidFill>
            <a:srgbClr val="1A2D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936308" y="1906905"/>
            <a:ext cx="2470666" cy="308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900"/>
              <a:buFont typeface="Alexandria"/>
              <a:buNone/>
            </a:pPr>
            <a:r>
              <a:rPr lang="en-US" sz="19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Opt-in Consent</a:t>
            </a:r>
            <a:endParaRPr sz="1900" b="0" i="0" u="none" strike="noStrike" cap="none"/>
          </a:p>
        </p:txBody>
      </p:sp>
      <p:sp>
        <p:nvSpPr>
          <p:cNvPr id="163" name="Google Shape;163;p19"/>
          <p:cNvSpPr/>
          <p:nvPr/>
        </p:nvSpPr>
        <p:spPr>
          <a:xfrm>
            <a:off x="936308" y="2328267"/>
            <a:ext cx="7339965" cy="300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"/>
              <a:buNone/>
            </a:pPr>
            <a:r>
              <a:rPr lang="en-US" sz="14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Voluntary enrollment with clear terms and easy withdrawal options</a:t>
            </a:r>
            <a:endParaRPr sz="1450" b="0" i="0" u="none" strike="noStrike" cap="none"/>
          </a:p>
        </p:txBody>
      </p:sp>
      <p:sp>
        <p:nvSpPr>
          <p:cNvPr id="164" name="Google Shape;164;p19"/>
          <p:cNvSpPr/>
          <p:nvPr/>
        </p:nvSpPr>
        <p:spPr>
          <a:xfrm>
            <a:off x="657106" y="3027045"/>
            <a:ext cx="7829788" cy="1443395"/>
          </a:xfrm>
          <a:prstGeom prst="roundRect">
            <a:avLst>
              <a:gd name="adj" fmla="val 7602"/>
            </a:avLst>
          </a:prstGeom>
          <a:solidFill>
            <a:srgbClr val="FFFAFA"/>
          </a:solidFill>
          <a:ln w="22850" cap="flat" cmpd="sng">
            <a:solidFill>
              <a:srgbClr val="BBC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634246" y="3027045"/>
            <a:ext cx="91440" cy="1443395"/>
          </a:xfrm>
          <a:prstGeom prst="roundRect">
            <a:avLst>
              <a:gd name="adj" fmla="val 86248"/>
            </a:avLst>
          </a:prstGeom>
          <a:solidFill>
            <a:srgbClr val="1A2D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936308" y="3237667"/>
            <a:ext cx="3569732" cy="308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900"/>
              <a:buFont typeface="Alexandria"/>
              <a:buNone/>
            </a:pPr>
            <a:r>
              <a:rPr lang="en-US" sz="19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Non-Reversible Embeddings</a:t>
            </a:r>
            <a:endParaRPr sz="1900" b="0" i="0" u="none" strike="noStrike" cap="none"/>
          </a:p>
        </p:txBody>
      </p:sp>
      <p:sp>
        <p:nvSpPr>
          <p:cNvPr id="167" name="Google Shape;167;p19"/>
          <p:cNvSpPr/>
          <p:nvPr/>
        </p:nvSpPr>
        <p:spPr>
          <a:xfrm>
            <a:off x="936308" y="3659029"/>
            <a:ext cx="7339965" cy="60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"/>
              <a:buNone/>
            </a:pPr>
            <a:r>
              <a:rPr lang="en-US" sz="14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Facial features converted to mathematical signatures that cannot reconstruct original images</a:t>
            </a:r>
            <a:endParaRPr sz="1450" b="0" i="0" u="none" strike="noStrike" cap="none"/>
          </a:p>
        </p:txBody>
      </p:sp>
      <p:sp>
        <p:nvSpPr>
          <p:cNvPr id="168" name="Google Shape;168;p19"/>
          <p:cNvSpPr/>
          <p:nvPr/>
        </p:nvSpPr>
        <p:spPr>
          <a:xfrm>
            <a:off x="657106" y="4658201"/>
            <a:ext cx="7829788" cy="1143000"/>
          </a:xfrm>
          <a:prstGeom prst="roundRect">
            <a:avLst>
              <a:gd name="adj" fmla="val 9600"/>
            </a:avLst>
          </a:prstGeom>
          <a:solidFill>
            <a:srgbClr val="FFFAFA"/>
          </a:solidFill>
          <a:ln w="22850" cap="flat" cmpd="sng">
            <a:solidFill>
              <a:srgbClr val="BBC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9"/>
          <p:cNvSpPr/>
          <p:nvPr/>
        </p:nvSpPr>
        <p:spPr>
          <a:xfrm>
            <a:off x="634246" y="4658201"/>
            <a:ext cx="91440" cy="1143000"/>
          </a:xfrm>
          <a:prstGeom prst="roundRect">
            <a:avLst>
              <a:gd name="adj" fmla="val 86248"/>
            </a:avLst>
          </a:prstGeom>
          <a:solidFill>
            <a:srgbClr val="1A2D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9"/>
          <p:cNvSpPr/>
          <p:nvPr/>
        </p:nvSpPr>
        <p:spPr>
          <a:xfrm>
            <a:off x="936308" y="4868823"/>
            <a:ext cx="2897862" cy="308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900"/>
              <a:buFont typeface="Alexandria"/>
              <a:buNone/>
            </a:pPr>
            <a:r>
              <a:rPr lang="en-US" sz="19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End-to-End Encryption</a:t>
            </a:r>
            <a:endParaRPr sz="1900" b="0" i="0" u="none" strike="noStrike" cap="none"/>
          </a:p>
        </p:txBody>
      </p:sp>
      <p:sp>
        <p:nvSpPr>
          <p:cNvPr id="171" name="Google Shape;171;p19"/>
          <p:cNvSpPr/>
          <p:nvPr/>
        </p:nvSpPr>
        <p:spPr>
          <a:xfrm>
            <a:off x="936308" y="5290185"/>
            <a:ext cx="7339965" cy="300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"/>
              <a:buNone/>
            </a:pPr>
            <a:r>
              <a:rPr lang="en-US" sz="14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All data transmission protected with military-grade encryption protocols</a:t>
            </a:r>
            <a:endParaRPr sz="1450" b="0" i="0" u="none" strike="noStrike" cap="none"/>
          </a:p>
        </p:txBody>
      </p:sp>
      <p:sp>
        <p:nvSpPr>
          <p:cNvPr id="172" name="Google Shape;172;p19"/>
          <p:cNvSpPr/>
          <p:nvPr/>
        </p:nvSpPr>
        <p:spPr>
          <a:xfrm>
            <a:off x="657106" y="5988963"/>
            <a:ext cx="7829788" cy="1443395"/>
          </a:xfrm>
          <a:prstGeom prst="roundRect">
            <a:avLst>
              <a:gd name="adj" fmla="val 7602"/>
            </a:avLst>
          </a:prstGeom>
          <a:solidFill>
            <a:srgbClr val="FFFAFA"/>
          </a:solidFill>
          <a:ln w="22850" cap="flat" cmpd="sng">
            <a:solidFill>
              <a:srgbClr val="BBC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9"/>
          <p:cNvSpPr/>
          <p:nvPr/>
        </p:nvSpPr>
        <p:spPr>
          <a:xfrm>
            <a:off x="634246" y="5988963"/>
            <a:ext cx="91440" cy="1443395"/>
          </a:xfrm>
          <a:prstGeom prst="roundRect">
            <a:avLst>
              <a:gd name="adj" fmla="val 86248"/>
            </a:avLst>
          </a:prstGeom>
          <a:solidFill>
            <a:srgbClr val="1A2D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936308" y="6199584"/>
            <a:ext cx="2470666" cy="308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900"/>
              <a:buFont typeface="Alexandria"/>
              <a:buNone/>
            </a:pPr>
            <a:r>
              <a:rPr lang="en-US" sz="1900" b="0" i="0" u="none" strike="noStrike" cap="none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rPr>
              <a:t>Data Minimization</a:t>
            </a:r>
            <a:endParaRPr sz="1900" b="0" i="0" u="none" strike="noStrike" cap="none"/>
          </a:p>
        </p:txBody>
      </p:sp>
      <p:sp>
        <p:nvSpPr>
          <p:cNvPr id="175" name="Google Shape;175;p19"/>
          <p:cNvSpPr/>
          <p:nvPr/>
        </p:nvSpPr>
        <p:spPr>
          <a:xfrm>
            <a:off x="936308" y="6620947"/>
            <a:ext cx="7339965" cy="60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"/>
              <a:buNone/>
            </a:pPr>
            <a:r>
              <a:rPr lang="en-US" sz="1450" b="0" i="0" u="none" strike="noStrike" cap="none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30-day automatic deletion of transaction logs with no long-term storage of biometric data</a:t>
            </a:r>
            <a:endParaRPr sz="1450" b="0" i="0" u="none" strike="noStrike" cap="none"/>
          </a:p>
        </p:txBody>
      </p:sp>
    </p:spTree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351</Words>
  <Application>Microsoft Office PowerPoint</Application>
  <PresentationFormat>Произвольный</PresentationFormat>
  <Paragraphs>74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Alexandria</vt:lpstr>
      <vt:lpstr>Sora</vt:lpstr>
      <vt:lpstr>DM Sans Medium</vt:lpstr>
      <vt:lpstr>DM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K</cp:lastModifiedBy>
  <cp:revision>3</cp:revision>
  <dcterms:modified xsi:type="dcterms:W3CDTF">2025-10-02T16:48:07Z</dcterms:modified>
</cp:coreProperties>
</file>